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80" r:id="rId6"/>
    <p:sldId id="260" r:id="rId7"/>
    <p:sldId id="261" r:id="rId8"/>
    <p:sldId id="262" r:id="rId9"/>
    <p:sldId id="282" r:id="rId10"/>
    <p:sldId id="284" r:id="rId11"/>
    <p:sldId id="285" r:id="rId12"/>
    <p:sldId id="286" r:id="rId13"/>
    <p:sldId id="296" r:id="rId14"/>
    <p:sldId id="263" r:id="rId15"/>
    <p:sldId id="291" r:id="rId16"/>
    <p:sldId id="264" r:id="rId17"/>
    <p:sldId id="292" r:id="rId18"/>
    <p:sldId id="295" r:id="rId19"/>
    <p:sldId id="265" r:id="rId20"/>
    <p:sldId id="293" r:id="rId21"/>
    <p:sldId id="287" r:id="rId22"/>
    <p:sldId id="294" r:id="rId23"/>
    <p:sldId id="288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Geron" initials="SG" lastIdx="1" clrIdx="0">
    <p:extLst>
      <p:ext uri="{19B8F6BF-5375-455C-9EA6-DF929625EA0E}">
        <p15:presenceInfo xmlns:p15="http://schemas.microsoft.com/office/powerpoint/2012/main" userId="23591ca3f06707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423525-82A4-498F-AEC4-569BB7F466BD}">
  <a:tblStyle styleId="{7E423525-82A4-498F-AEC4-569BB7F466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366" y="12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9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584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45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579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97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667965008"/>
              </p:ext>
            </p:extLst>
          </p:nvPr>
        </p:nvGraphicFramePr>
        <p:xfrm>
          <a:off x="410628" y="764777"/>
          <a:ext cx="8362500" cy="3536800"/>
        </p:xfrm>
        <a:graphic>
          <a:graphicData uri="http://schemas.openxmlformats.org/drawingml/2006/table">
            <a:tbl>
              <a:tblPr>
                <a:noFill/>
                <a:tableStyleId>{7E423525-82A4-498F-AEC4-569BB7F466BD}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CWE-256: Unprotected Storage of Credentials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 user’s credential – password hash, was available in a text document through the webserver once basic access was achieved. A password hash should never be made public.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Printing a password hash in a publicly available document is a critical vulnerability, which will assist attackers in gaining access to the system, in this case, easy access.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CWE-759: Use of a One-Way Hash without a Salt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Ryan’s password has was a simple md5 hash without a salt, making it very easy to decrypt.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unsalted password hashes makes it very easy for attackers to decrypt, gain credentials and gain access.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CWE-916: Use of Password Hash With Insufficient Computational Effort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Ryan’s password hash uses md5 encryption. The md5 encryption algorithm is outdated and suffers from extensive vulnerabilities.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simple md5 hash may be decrypted within seconds, providing passwords to attackers with little effort.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4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4027809396"/>
              </p:ext>
            </p:extLst>
          </p:nvPr>
        </p:nvGraphicFramePr>
        <p:xfrm>
          <a:off x="410628" y="764777"/>
          <a:ext cx="8362500" cy="3689230"/>
        </p:xfrm>
        <a:graphic>
          <a:graphicData uri="http://schemas.openxmlformats.org/drawingml/2006/table">
            <a:tbl>
              <a:tblPr>
                <a:noFill/>
                <a:tableStyleId>{7E423525-82A4-498F-AEC4-569BB7F466BD}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CWE-521: Weak Password Requirements</a:t>
                      </a:r>
                      <a:endParaRPr lang="en-AU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 are too easy with a low level of complexity. The 2 discovered were a simple phrase and a name. Minimum requirements include - 8 characters with a mixture of: upper and lower case, numbers and special characters.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 are easy to uncover through </a:t>
                      </a: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dictionary attacks.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CVE-2017-15710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particular header value is searched for and if it is not present in the charset conversion table, it reverts to a fallback of 2 characters (</a:t>
                      </a:r>
                      <a:r>
                        <a:rPr lang="en-US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eg.</a:t>
                      </a: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en</a:t>
                      </a: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-US becomes </a:t>
                      </a:r>
                      <a:r>
                        <a:rPr lang="en-US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en</a:t>
                      </a: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). While this risk is unlikely, if there is a header value of less than 2 characters, the system may crash.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has the potential to force a Denial of Service attack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30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 Assessment</a:t>
            </a:r>
            <a:endParaRPr dirty="0"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1682805125"/>
              </p:ext>
            </p:extLst>
          </p:nvPr>
        </p:nvGraphicFramePr>
        <p:xfrm>
          <a:off x="410628" y="764777"/>
          <a:ext cx="8362500" cy="3359325"/>
        </p:xfrm>
        <a:graphic>
          <a:graphicData uri="http://schemas.openxmlformats.org/drawingml/2006/table">
            <a:tbl>
              <a:tblPr>
                <a:noFill/>
                <a:tableStyleId>{7E423525-82A4-498F-AEC4-569BB7F466BD}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CVE-2018-1312 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generating an HTTP Digest authentication challenge, the nonce sent to prevent reply attacks is not correctly generated using a pseudo-random seed.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this vulnerability, an attacker would be able to replay HTTP requests across a cluster of servers, avoiding detection.</a:t>
                      </a:r>
                      <a:endParaRPr lang="en-AU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CVE-2018-1312 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generating an HTTP Digest authentication challenge, the nonce sent to prevent reply attacks is not correctly generated using a pseudo-random seed.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this vulnerability, an attacker would be able to replay HTTP requests across a cluster of servers, avoiding detection.</a:t>
                      </a:r>
                      <a:endParaRPr lang="en-AU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CVE-2017-1283 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Mod_session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configured to forward its session data to CGI applications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this vulnerability, a remote user may influence their content by using a "Session" header.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30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57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6BD789-08EC-44CE-B14D-9F7D21CB68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82272" y="698544"/>
            <a:ext cx="4507771" cy="268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16731-1EBD-47C5-AA1F-D8933C1C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73" y="967047"/>
            <a:ext cx="4512046" cy="2422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BFE029-5E38-4320-9501-5722527AC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72" y="3442195"/>
            <a:ext cx="4512046" cy="951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FFA302-D276-4668-B85B-9CF1C9D9AA6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3823" y="698544"/>
            <a:ext cx="3819525" cy="295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46332-D25D-412B-B2F1-B67C50AC1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23" y="993819"/>
            <a:ext cx="3842753" cy="2481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B2E3F4-8ABE-4E1B-A016-F3AB1DE449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82272" y="735614"/>
            <a:ext cx="4507771" cy="268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66B847-8338-44BD-A354-F1F53B6F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73" y="1004117"/>
            <a:ext cx="4512046" cy="24228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E0EDEE-ED79-4207-B226-3112EE45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72" y="3479265"/>
            <a:ext cx="4512046" cy="9514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ABEEEA-7454-4A31-834C-68A4C0C2584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3823" y="735614"/>
            <a:ext cx="3819525" cy="295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6BA644-9923-4DC0-827C-F6095BFC6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23" y="1030889"/>
            <a:ext cx="3842753" cy="2481778"/>
          </a:xfrm>
          <a:prstGeom prst="rect">
            <a:avLst/>
          </a:prstGeom>
        </p:spPr>
      </p:pic>
      <p:sp>
        <p:nvSpPr>
          <p:cNvPr id="22" name="Google Shape;1081;p60">
            <a:extLst>
              <a:ext uri="{FF2B5EF4-FFF2-40B4-BE49-F238E27FC236}">
                <a16:creationId xmlns:a16="http://schemas.microsoft.com/office/drawing/2014/main" id="{819A387A-473C-4852-B6E5-1354B8D313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 Assessment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88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</a:t>
            </a:r>
            <a:r>
              <a:rPr lang="en-US" dirty="0"/>
              <a:t>Directory Listing Vulnerability - CWE-548</a:t>
            </a:r>
            <a:br>
              <a:rPr lang="en-US" dirty="0"/>
            </a:b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Nmap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Nmap, the webserver directory structure was revealed.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Browser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a browser, simply navigating the directory structure from the IP address revealed enough information to eventually breach the system.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Provided access to documents that yielded three usernames to be used for a bruteforce attack, as well as the location of a hidden directory, all of which will eventually yield two passwords. The secret folder will require ashton’s password, which will be the first target for bruteforcing.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078022" y="1480575"/>
            <a:ext cx="3005018" cy="330817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884EB0-B84B-4916-BB27-2CBBB0D7FB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4081" y="2437285"/>
            <a:ext cx="2894593" cy="20594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3B27B65-1AAB-4E04-86F1-7318E9743869}"/>
              </a:ext>
            </a:extLst>
          </p:cNvPr>
          <p:cNvSpPr/>
          <p:nvPr/>
        </p:nvSpPr>
        <p:spPr>
          <a:xfrm>
            <a:off x="7371712" y="2861648"/>
            <a:ext cx="1591313" cy="110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3D6835-B9ED-4C5D-A0C5-2AC78DC066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34081" y="2166966"/>
            <a:ext cx="2428500" cy="22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41934-D2EA-4413-BF7A-FA13562B4376}"/>
              </a:ext>
            </a:extLst>
          </p:cNvPr>
          <p:cNvSpPr txBox="1"/>
          <p:nvPr/>
        </p:nvSpPr>
        <p:spPr>
          <a:xfrm>
            <a:off x="6043221" y="1863459"/>
            <a:ext cx="157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Nmap</a:t>
            </a:r>
            <a:endParaRPr lang="en-AU" b="1" dirty="0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146;p63">
            <a:extLst>
              <a:ext uri="{FF2B5EF4-FFF2-40B4-BE49-F238E27FC236}">
                <a16:creationId xmlns:a16="http://schemas.microsoft.com/office/drawing/2014/main" id="{22447156-2F46-46E8-AEA8-D91883E6EDE0}"/>
              </a:ext>
            </a:extLst>
          </p:cNvPr>
          <p:cNvSpPr/>
          <p:nvPr/>
        </p:nvSpPr>
        <p:spPr>
          <a:xfrm flipH="1">
            <a:off x="272878" y="136694"/>
            <a:ext cx="8637912" cy="487891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01180-5CB3-4745-AC70-1C5D0221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48" y="653998"/>
            <a:ext cx="4781243" cy="2061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9F86AF-6A5C-4195-9976-885B745F3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6" y="653998"/>
            <a:ext cx="30480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0FC5A-D3F6-45C9-9C70-2091A240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09" y="2825698"/>
            <a:ext cx="5427406" cy="21811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B92E8C-8B4C-4ABE-837E-D9DD2D65E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615" y="2773926"/>
            <a:ext cx="3250176" cy="2181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74A30A-EA64-4D47-AC56-A73BBE9801EB}"/>
              </a:ext>
            </a:extLst>
          </p:cNvPr>
          <p:cNvSpPr txBox="1"/>
          <p:nvPr/>
        </p:nvSpPr>
        <p:spPr>
          <a:xfrm>
            <a:off x="206117" y="394754"/>
            <a:ext cx="323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Exploring the webserver</a:t>
            </a:r>
            <a:endParaRPr lang="en-AU" b="1" dirty="0">
              <a:highlight>
                <a:srgbClr val="00FFFF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342742-1894-4A1F-B3F6-88B21CA58ACC}"/>
              </a:ext>
            </a:extLst>
          </p:cNvPr>
          <p:cNvSpPr/>
          <p:nvPr/>
        </p:nvSpPr>
        <p:spPr>
          <a:xfrm>
            <a:off x="5660614" y="4368800"/>
            <a:ext cx="916293" cy="399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2F5180-C8D1-42F7-9659-22CD8E4E82A2}"/>
              </a:ext>
            </a:extLst>
          </p:cNvPr>
          <p:cNvSpPr/>
          <p:nvPr/>
        </p:nvSpPr>
        <p:spPr>
          <a:xfrm>
            <a:off x="4883575" y="3857416"/>
            <a:ext cx="399625" cy="172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81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Weak password - </a:t>
            </a:r>
            <a:r>
              <a:rPr lang="en-AU" dirty="0">
                <a:solidFill>
                  <a:schemeClr val="dk1"/>
                </a:solidFill>
              </a:rPr>
              <a:t>CWE-521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4" y="1480624"/>
            <a:ext cx="2428499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Hydra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Hydra was used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bruteforce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username against the webserver’s password protected area.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 dirty="0">
                <a:latin typeface="Roboto"/>
                <a:ea typeface="Roboto"/>
                <a:cs typeface="Roboto"/>
                <a:sym typeface="Roboto"/>
              </a:rPr>
              <a:t>hydra -l </a:t>
            </a:r>
            <a:r>
              <a:rPr lang="en-AU" sz="11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AU" sz="1100" dirty="0">
                <a:latin typeface="Roboto"/>
                <a:ea typeface="Roboto"/>
                <a:cs typeface="Roboto"/>
                <a:sym typeface="Roboto"/>
              </a:rPr>
              <a:t> -P /opt/rockyou.txt -s 80 -f -</a:t>
            </a:r>
            <a:r>
              <a:rPr lang="en-AU" sz="1100" dirty="0" err="1">
                <a:latin typeface="Roboto"/>
                <a:ea typeface="Roboto"/>
                <a:cs typeface="Roboto"/>
                <a:sym typeface="Roboto"/>
              </a:rPr>
              <a:t>vV</a:t>
            </a:r>
            <a:r>
              <a:rPr lang="en-AU" sz="1100" dirty="0">
                <a:latin typeface="Roboto"/>
                <a:ea typeface="Roboto"/>
                <a:cs typeface="Roboto"/>
                <a:sym typeface="Roboto"/>
              </a:rPr>
              <a:t> 192.168.1.105 http-get "/</a:t>
            </a:r>
            <a:r>
              <a:rPr lang="en-AU" sz="11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AU" sz="11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AU" sz="11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AU" sz="1100" dirty="0">
                <a:latin typeface="Roboto"/>
                <a:ea typeface="Roboto"/>
                <a:cs typeface="Roboto"/>
                <a:sym typeface="Roboto"/>
              </a:rPr>
              <a:t>"</a:t>
            </a: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56721" y="1480575"/>
            <a:ext cx="5284156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56719" y="1421383"/>
            <a:ext cx="5190072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This attack provided ashton’s password, which was a simple name –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leopoldo.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These credentials provided: 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Access to the hidden directory in the webserver. This revealed a document that contained instructions to connect to webdav with the CEO’s username and password hash.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SSH entry into system. This provided access to Ashton’s files and the first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flag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txt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25;p62">
            <a:extLst>
              <a:ext uri="{FF2B5EF4-FFF2-40B4-BE49-F238E27FC236}">
                <a16:creationId xmlns:a16="http://schemas.microsoft.com/office/drawing/2014/main" id="{C46DD326-1480-4FD4-AE6E-1F133E8A07BD}"/>
              </a:ext>
            </a:extLst>
          </p:cNvPr>
          <p:cNvSpPr/>
          <p:nvPr/>
        </p:nvSpPr>
        <p:spPr>
          <a:xfrm flipH="1">
            <a:off x="115007" y="164591"/>
            <a:ext cx="8819160" cy="484607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17062-33FC-4652-874B-CA375CF9D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78738"/>
            <a:ext cx="6865683" cy="1121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21026-95A9-4458-8F94-D923EE6FC4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010" y="1929671"/>
            <a:ext cx="3829357" cy="1508012"/>
          </a:xfrm>
          <a:prstGeom prst="rect">
            <a:avLst/>
          </a:prstGeom>
        </p:spPr>
      </p:pic>
      <p:grpSp>
        <p:nvGrpSpPr>
          <p:cNvPr id="10" name="Google Shape;1122;p62">
            <a:extLst>
              <a:ext uri="{FF2B5EF4-FFF2-40B4-BE49-F238E27FC236}">
                <a16:creationId xmlns:a16="http://schemas.microsoft.com/office/drawing/2014/main" id="{F19C25B5-4C83-43E8-8E6F-EBEB7FF72B0A}"/>
              </a:ext>
            </a:extLst>
          </p:cNvPr>
          <p:cNvGrpSpPr/>
          <p:nvPr/>
        </p:nvGrpSpPr>
        <p:grpSpPr>
          <a:xfrm>
            <a:off x="162420" y="148714"/>
            <a:ext cx="558676" cy="590801"/>
            <a:chOff x="-7328535" y="6338521"/>
            <a:chExt cx="695400" cy="797886"/>
          </a:xfrm>
        </p:grpSpPr>
        <p:sp>
          <p:nvSpPr>
            <p:cNvPr id="11" name="Google Shape;1123;p62">
              <a:extLst>
                <a:ext uri="{FF2B5EF4-FFF2-40B4-BE49-F238E27FC236}">
                  <a16:creationId xmlns:a16="http://schemas.microsoft.com/office/drawing/2014/main" id="{294D03BA-CC5A-4C6E-8D12-FAC77FB2F788}"/>
                </a:ext>
              </a:extLst>
            </p:cNvPr>
            <p:cNvSpPr/>
            <p:nvPr/>
          </p:nvSpPr>
          <p:spPr>
            <a:xfrm>
              <a:off x="-7328535" y="6338521"/>
              <a:ext cx="695400" cy="621301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" name="Google Shape;1124;p62">
              <a:extLst>
                <a:ext uri="{FF2B5EF4-FFF2-40B4-BE49-F238E27FC236}">
                  <a16:creationId xmlns:a16="http://schemas.microsoft.com/office/drawing/2014/main" id="{AC714D85-BA3E-4424-B549-43C4866EADA0}"/>
                </a:ext>
              </a:extLst>
            </p:cNvPr>
            <p:cNvSpPr/>
            <p:nvPr/>
          </p:nvSpPr>
          <p:spPr>
            <a:xfrm rot="10800000">
              <a:off x="-7150998" y="6947782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3BD6202-7239-4128-876C-F3A0926F75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24587" y="1975904"/>
            <a:ext cx="3634740" cy="1508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11B86B-6562-4EFF-92CA-B559E0F00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64" y="3483916"/>
            <a:ext cx="5622056" cy="14034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8C87AF-0653-47B4-8688-1A7D3A6D7441}"/>
              </a:ext>
            </a:extLst>
          </p:cNvPr>
          <p:cNvSpPr txBox="1"/>
          <p:nvPr/>
        </p:nvSpPr>
        <p:spPr>
          <a:xfrm>
            <a:off x="682562" y="101564"/>
            <a:ext cx="1632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Hydra </a:t>
            </a:r>
            <a:r>
              <a:rPr lang="en-US" b="1" dirty="0" err="1">
                <a:highlight>
                  <a:srgbClr val="00FFFF"/>
                </a:highlight>
              </a:rPr>
              <a:t>bruteforce</a:t>
            </a:r>
            <a:endParaRPr lang="en-AU" b="1" dirty="0">
              <a:highlight>
                <a:srgbClr val="00FFFF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86215-2279-4EDA-83E1-AB9326C6CC93}"/>
              </a:ext>
            </a:extLst>
          </p:cNvPr>
          <p:cNvSpPr txBox="1"/>
          <p:nvPr/>
        </p:nvSpPr>
        <p:spPr>
          <a:xfrm>
            <a:off x="497842" y="1634274"/>
            <a:ext cx="323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Accessing the Hidden directory</a:t>
            </a:r>
            <a:endParaRPr lang="en-AU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241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A3409F-8895-4D5B-81A7-05F0F7CA7B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510" y="1581462"/>
            <a:ext cx="5942970" cy="423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CB563-BC1C-48B7-B982-2455381A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39" y="2017786"/>
            <a:ext cx="4187561" cy="1775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40414-4A42-413F-9EC0-B04D0AC67BE1}"/>
              </a:ext>
            </a:extLst>
          </p:cNvPr>
          <p:cNvSpPr txBox="1"/>
          <p:nvPr/>
        </p:nvSpPr>
        <p:spPr>
          <a:xfrm>
            <a:off x="336836" y="280095"/>
            <a:ext cx="26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SSH into Ashton’s account</a:t>
            </a:r>
            <a:endParaRPr lang="en-AU" b="1" dirty="0">
              <a:highlight>
                <a:srgbClr val="00FFFF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A23EF-1018-401C-92C8-418F21F6F9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1510" y="645880"/>
            <a:ext cx="5369690" cy="8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12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Weak hash - </a:t>
            </a:r>
            <a:r>
              <a:rPr lang="en-AU" dirty="0">
                <a:solidFill>
                  <a:schemeClr val="dk1"/>
                </a:solidFill>
              </a:rPr>
              <a:t>CWE-759, </a:t>
            </a:r>
            <a:r>
              <a:rPr lang="en-US" sz="2400" i="0" dirty="0">
                <a:latin typeface="Roboto"/>
                <a:ea typeface="Roboto"/>
                <a:cs typeface="Roboto"/>
                <a:sym typeface="Roboto"/>
              </a:rPr>
              <a:t>CWE-916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Crackstation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this online tool, the hash was simply entered into the online tool and cracked in seconds.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This provided the password for the CEO –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linux4u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This attack yielded access to webdav and the ability to upload a malicious script that would eventually provide a reverse shell.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46;p63">
            <a:extLst>
              <a:ext uri="{FF2B5EF4-FFF2-40B4-BE49-F238E27FC236}">
                <a16:creationId xmlns:a16="http://schemas.microsoft.com/office/drawing/2014/main" id="{329B75F1-4157-42E2-8845-052B261C3B2F}"/>
              </a:ext>
            </a:extLst>
          </p:cNvPr>
          <p:cNvSpPr/>
          <p:nvPr/>
        </p:nvSpPr>
        <p:spPr>
          <a:xfrm flipH="1">
            <a:off x="266806" y="294968"/>
            <a:ext cx="8610385" cy="458183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533FB-3500-4398-B348-1C1CA38404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017" y="654460"/>
            <a:ext cx="4623610" cy="19172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5AD2BB-F789-405F-A9FC-F208297F6B54}"/>
              </a:ext>
            </a:extLst>
          </p:cNvPr>
          <p:cNvSpPr/>
          <p:nvPr/>
        </p:nvSpPr>
        <p:spPr>
          <a:xfrm>
            <a:off x="4049355" y="2265046"/>
            <a:ext cx="678505" cy="186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grpSp>
        <p:nvGrpSpPr>
          <p:cNvPr id="8" name="Google Shape;1143;p63">
            <a:extLst>
              <a:ext uri="{FF2B5EF4-FFF2-40B4-BE49-F238E27FC236}">
                <a16:creationId xmlns:a16="http://schemas.microsoft.com/office/drawing/2014/main" id="{4655772B-5DE9-40B3-ACB0-C9553DA2E62D}"/>
              </a:ext>
            </a:extLst>
          </p:cNvPr>
          <p:cNvGrpSpPr/>
          <p:nvPr/>
        </p:nvGrpSpPr>
        <p:grpSpPr>
          <a:xfrm>
            <a:off x="130647" y="120980"/>
            <a:ext cx="533372" cy="533480"/>
            <a:chOff x="457200" y="1378813"/>
            <a:chExt cx="695400" cy="695450"/>
          </a:xfrm>
        </p:grpSpPr>
        <p:sp>
          <p:nvSpPr>
            <p:cNvPr id="9" name="Google Shape;1144;p63">
              <a:extLst>
                <a:ext uri="{FF2B5EF4-FFF2-40B4-BE49-F238E27FC236}">
                  <a16:creationId xmlns:a16="http://schemas.microsoft.com/office/drawing/2014/main" id="{7F5F8612-4667-4AB8-9161-5CFF5AD9F6D2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" name="Google Shape;1145;p63">
              <a:extLst>
                <a:ext uri="{FF2B5EF4-FFF2-40B4-BE49-F238E27FC236}">
                  <a16:creationId xmlns:a16="http://schemas.microsoft.com/office/drawing/2014/main" id="{B3E8555B-7A6F-4629-8ACB-593CB517B67C}"/>
                </a:ext>
              </a:extLst>
            </p:cNvPr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47D9926-790E-4E29-B678-E0309B0D00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47761" y="3020069"/>
            <a:ext cx="2997302" cy="16649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113D90-468C-4867-B542-3FEF82918B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52052" y="3020069"/>
            <a:ext cx="2997303" cy="18567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472768-75CE-4BDC-AF0C-E21737C8471F}"/>
              </a:ext>
            </a:extLst>
          </p:cNvPr>
          <p:cNvSpPr txBox="1"/>
          <p:nvPr/>
        </p:nvSpPr>
        <p:spPr>
          <a:xfrm>
            <a:off x="663997" y="335899"/>
            <a:ext cx="26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Cracking Ryan’s hash</a:t>
            </a:r>
            <a:endParaRPr lang="en-AU" b="1" dirty="0">
              <a:highlight>
                <a:srgbClr val="00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07230F-233C-450F-AC67-D31476672F59}"/>
              </a:ext>
            </a:extLst>
          </p:cNvPr>
          <p:cNvSpPr txBox="1"/>
          <p:nvPr/>
        </p:nvSpPr>
        <p:spPr>
          <a:xfrm>
            <a:off x="962024" y="2699150"/>
            <a:ext cx="26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Accessing </a:t>
            </a:r>
            <a:r>
              <a:rPr lang="en-US" b="1" dirty="0" err="1">
                <a:highlight>
                  <a:srgbClr val="00FFFF"/>
                </a:highlight>
              </a:rPr>
              <a:t>webdav</a:t>
            </a:r>
            <a:endParaRPr lang="en-AU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0431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Uploading of malicioius script - </a:t>
            </a:r>
            <a:r>
              <a:rPr lang="en-AU" sz="2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CWE-434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4" y="1480624"/>
            <a:ext cx="2640843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created the malicious script –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Cadaver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uploaded the payload to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directory.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Metasploit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started a listener, which then launched a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session once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was run on the webserver.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Interactive shell with python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-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python -c 'import 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pty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pty.spawn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("/bin/bash")'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Using a reverse shell, opened a meterpreter session in the target system, and achieved an interactive shell for user: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www-data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Located and exfiltrated the second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flag.txt</a:t>
            </a:r>
          </a:p>
        </p:txBody>
      </p:sp>
    </p:spTree>
    <p:extLst>
      <p:ext uri="{BB962C8B-B14F-4D97-AF65-F5344CB8AC3E}">
        <p14:creationId xmlns:p14="http://schemas.microsoft.com/office/powerpoint/2010/main" val="3111456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46;p63">
            <a:extLst>
              <a:ext uri="{FF2B5EF4-FFF2-40B4-BE49-F238E27FC236}">
                <a16:creationId xmlns:a16="http://schemas.microsoft.com/office/drawing/2014/main" id="{F5171292-1301-4FD3-BD5A-3E8BBD3DB702}"/>
              </a:ext>
            </a:extLst>
          </p:cNvPr>
          <p:cNvSpPr/>
          <p:nvPr/>
        </p:nvSpPr>
        <p:spPr>
          <a:xfrm flipH="1">
            <a:off x="90501" y="93830"/>
            <a:ext cx="8563004" cy="477999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AF7A7-EFC3-4BC1-818B-9A7C57391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0" y="269671"/>
            <a:ext cx="4643582" cy="1078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5FDC1-EE03-450A-90A9-DE7024805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4" y="1587709"/>
            <a:ext cx="4543072" cy="562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4E1136-11D5-4786-A72C-55131FC5C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98" y="2423420"/>
            <a:ext cx="4556473" cy="9380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E990C-005A-4892-9A90-049D00BDD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77" y="3327652"/>
            <a:ext cx="2992669" cy="1029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13517-64A5-4FD2-A685-1DEA7E9764C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997298" y="3679498"/>
            <a:ext cx="3072187" cy="8612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4B24A4-0209-4761-9F4B-EAD75387E499}"/>
              </a:ext>
            </a:extLst>
          </p:cNvPr>
          <p:cNvSpPr/>
          <p:nvPr/>
        </p:nvSpPr>
        <p:spPr>
          <a:xfrm>
            <a:off x="3997298" y="4257816"/>
            <a:ext cx="2464462" cy="178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grpSp>
        <p:nvGrpSpPr>
          <p:cNvPr id="18" name="Google Shape;1143;p63">
            <a:extLst>
              <a:ext uri="{FF2B5EF4-FFF2-40B4-BE49-F238E27FC236}">
                <a16:creationId xmlns:a16="http://schemas.microsoft.com/office/drawing/2014/main" id="{F2A84E93-7BCB-4F40-93B3-6C777FB2495E}"/>
              </a:ext>
            </a:extLst>
          </p:cNvPr>
          <p:cNvGrpSpPr/>
          <p:nvPr/>
        </p:nvGrpSpPr>
        <p:grpSpPr>
          <a:xfrm>
            <a:off x="90501" y="95130"/>
            <a:ext cx="533372" cy="533480"/>
            <a:chOff x="457200" y="1378813"/>
            <a:chExt cx="695400" cy="695450"/>
          </a:xfrm>
        </p:grpSpPr>
        <p:sp>
          <p:nvSpPr>
            <p:cNvPr id="19" name="Google Shape;1144;p63">
              <a:extLst>
                <a:ext uri="{FF2B5EF4-FFF2-40B4-BE49-F238E27FC236}">
                  <a16:creationId xmlns:a16="http://schemas.microsoft.com/office/drawing/2014/main" id="{1C5EDB59-8034-49A4-8F5E-C999C6C9C255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" name="Google Shape;1145;p63">
              <a:extLst>
                <a:ext uri="{FF2B5EF4-FFF2-40B4-BE49-F238E27FC236}">
                  <a16:creationId xmlns:a16="http://schemas.microsoft.com/office/drawing/2014/main" id="{F9AE9F65-F717-4DA3-A474-117E16F9A708}"/>
                </a:ext>
              </a:extLst>
            </p:cNvPr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0082ED-ECCF-4906-BC27-4C29F56ABFEC}"/>
              </a:ext>
            </a:extLst>
          </p:cNvPr>
          <p:cNvSpPr txBox="1"/>
          <p:nvPr/>
        </p:nvSpPr>
        <p:spPr>
          <a:xfrm>
            <a:off x="567129" y="47411"/>
            <a:ext cx="26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Creating the payload</a:t>
            </a:r>
            <a:endParaRPr lang="en-AU" b="1" dirty="0">
              <a:highlight>
                <a:srgbClr val="00FFF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0A9AFD-DC2E-456E-B0CF-570FDB1B1CDD}"/>
              </a:ext>
            </a:extLst>
          </p:cNvPr>
          <p:cNvSpPr txBox="1"/>
          <p:nvPr/>
        </p:nvSpPr>
        <p:spPr>
          <a:xfrm>
            <a:off x="567129" y="1309557"/>
            <a:ext cx="26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Uploading the payload</a:t>
            </a:r>
            <a:endParaRPr lang="en-AU" b="1" dirty="0">
              <a:highlight>
                <a:srgbClr val="00FFFF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25AFAA-E89D-4A3A-BB6B-0A7DA5F8838B}"/>
              </a:ext>
            </a:extLst>
          </p:cNvPr>
          <p:cNvSpPr txBox="1"/>
          <p:nvPr/>
        </p:nvSpPr>
        <p:spPr>
          <a:xfrm>
            <a:off x="573894" y="2142748"/>
            <a:ext cx="26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Launching the listener</a:t>
            </a:r>
            <a:endParaRPr lang="en-AU" b="1" dirty="0">
              <a:highlight>
                <a:srgbClr val="00FF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4439C9-DAB6-48C7-837D-0E99D0766BF6}"/>
              </a:ext>
            </a:extLst>
          </p:cNvPr>
          <p:cNvSpPr txBox="1"/>
          <p:nvPr/>
        </p:nvSpPr>
        <p:spPr>
          <a:xfrm>
            <a:off x="3912519" y="3338136"/>
            <a:ext cx="26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Gaining interactive shell</a:t>
            </a:r>
            <a:endParaRPr lang="en-AU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865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146;p63">
            <a:extLst>
              <a:ext uri="{FF2B5EF4-FFF2-40B4-BE49-F238E27FC236}">
                <a16:creationId xmlns:a16="http://schemas.microsoft.com/office/drawing/2014/main" id="{DFEE6A51-5D16-481C-A561-12812FF2A0F6}"/>
              </a:ext>
            </a:extLst>
          </p:cNvPr>
          <p:cNvSpPr/>
          <p:nvPr/>
        </p:nvSpPr>
        <p:spPr>
          <a:xfrm flipH="1">
            <a:off x="354335" y="213405"/>
            <a:ext cx="6864999" cy="487891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7B302-5377-4183-8F6C-899AC4A8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97" y="545357"/>
            <a:ext cx="5697486" cy="2117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ECC99-F434-4017-A9A2-EF159A815D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8671" y="2668806"/>
            <a:ext cx="5114925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1B106-5C24-4845-BB18-E22616992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801" y="3338830"/>
            <a:ext cx="2781300" cy="16668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D73489-ECD5-46F3-98BB-21787DA8ED59}"/>
              </a:ext>
            </a:extLst>
          </p:cNvPr>
          <p:cNvSpPr txBox="1"/>
          <p:nvPr/>
        </p:nvSpPr>
        <p:spPr>
          <a:xfrm>
            <a:off x="1047465" y="279677"/>
            <a:ext cx="4330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Locating and exfiltrating target document</a:t>
            </a:r>
            <a:endParaRPr lang="en-AU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8090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24</a:t>
            </a:fld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Analysis with Kibana: Identifying the Port Scan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7F0D36-50D5-491C-8B44-870DA49B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" y="19211"/>
            <a:ext cx="500859" cy="59192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51E7A0-A705-EA39-C6ED-27F1B90D2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FFC82-18EE-1EF0-40AE-5561AFE59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6" y="1445136"/>
            <a:ext cx="8521401" cy="24308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Analysis: Finding the Request for the Hidden Directory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85602-8616-4AA9-92AF-404742E6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" y="19211"/>
            <a:ext cx="500859" cy="59192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F302336B-5AA2-FDB8-0F1D-8E3A5D60B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35EC3-F257-280A-B080-53907B3FC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98" y="1332338"/>
            <a:ext cx="8472587" cy="2478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Analysis: Uncovering the Brute Force Attack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365B1-1377-49C1-A917-E2B4838E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" y="19211"/>
            <a:ext cx="500859" cy="59192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7B1F08A-94CB-F7E6-54A0-D756F3049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9805A-EB68-2C47-B6BC-CA8F3789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87" y="1724353"/>
            <a:ext cx="8287150" cy="18629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5C0CC-317F-4668-914A-60249B65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" y="19211"/>
            <a:ext cx="500859" cy="59192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770B035-9C23-6585-1699-31568A68AD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2C511-F794-E95B-2ACA-176D4491F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2" y="1564937"/>
            <a:ext cx="8478982" cy="20136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Blue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29</a:t>
            </a:fld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r>
              <a:rPr lang="en-US" sz="1400" dirty="0"/>
              <a:t>Though useful, having alerts for every port scan is unrealistic.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Setup a low-level alert for any port scanning, with a threshold of 10, and a severe alert for anything above 100.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Have alerts for any use of Nmap.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Setup a critical alert for aggressive scans.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Whitelist known IPs and have the firewall block unauthorised IPs from scanning.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Schedule regular security checks on all ports. Close ports that don’t need to be open. Keep all services running in ports updated.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Review IDS regularly, obfuscate and limit returned information, block the probes and host sweeps, rate-limit and slow down scans to thwart scan attempts and scan results.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Create 2 alerts.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1. A low-level alert for more than 3 password failures.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2. Create a critical alert for more than 10 failures.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Create an alert for non-whitelisted IPs attempting to access the directory.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476013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Set a timeout of 30min+ for more than 3 password failures, and that time increases with every failure. Blacklist the IP after 10 failed password attempts.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Increase password strength requirements to the directory (minimum length, mixture of upper case, lower case, numbers and special characters).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Force a password reset every 3 months.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For privileged accounts create multi-factor authentication.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Limit user access to the directory.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Remove all reference to the hidden directory in the webserver.</a:t>
            </a:r>
            <a:endParaRPr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For all password portals, such as the webserver and SSH, setup alerts for more than 3 failed attempts, and critical alerts for 10 failed attempts.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Setup account timeout and lockout rules for failed password attempts to block brute forcing. After 3 failures a 30min timer is triggered and increases with every successive password failure, up to 10, upon which the user account is locked, a password expiry is triggered and a critical alert is sent to the security team.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Increase password strength requirements and expiry every 3 months. Consider multi-factor authentication.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Rate-limit traffic to block mass password attempts.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Create an alert for non-whitelisted IPs connecting to WebDAV and from non-secure locations.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Limit user access to WebDAV.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Harden authentication to WebDAV – password requirements, MFA, whitelisting IPs.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Scanning all incoming traffic with anti-virus/anti-malware.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Update regularly.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Upgrade to a more secure application.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Consider only allowing internal access to WebDAV, within the companies building/network, block external connections.</a:t>
            </a:r>
            <a:endParaRPr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Monitor all incoming uploads and setup an alert for anything triggered by anti-virus/anti-malware.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Create an alert for files that contain suspicious code/scripts/file extensions.</a:t>
            </a:r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Setup a secure anti-virus/anti-malware application that screens all incoming files and automatically updates daily.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Update firewall rules.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Limit filetypes that can be uploaded, including restricting php.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6970389" y="846418"/>
            <a:ext cx="1978422" cy="392272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IPv4: 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Hostname: Gateway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OS: Windows 10 Pro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-AU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 Server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8297A5-F372-4DB1-98EC-2311A8098C06}"/>
              </a:ext>
            </a:extLst>
          </p:cNvPr>
          <p:cNvSpPr/>
          <p:nvPr/>
        </p:nvSpPr>
        <p:spPr>
          <a:xfrm>
            <a:off x="6466114" y="429208"/>
            <a:ext cx="2520019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7285FD-7B18-49F5-B3CB-49834DF8043C}"/>
              </a:ext>
            </a:extLst>
          </p:cNvPr>
          <p:cNvSpPr/>
          <p:nvPr/>
        </p:nvSpPr>
        <p:spPr>
          <a:xfrm>
            <a:off x="6568751" y="4811694"/>
            <a:ext cx="2380060" cy="28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223D2BE-D9A3-406D-9494-D1B3C40F6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51" y="568305"/>
            <a:ext cx="6428124" cy="4575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120EE70-86B4-4498-85F5-F7A06052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22" y="2730079"/>
            <a:ext cx="6427572" cy="233580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FCE7527-14E4-49F6-A05E-D4048CD3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0" y="77612"/>
            <a:ext cx="6559420" cy="23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3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481403224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{7E423525-82A4-498F-AEC4-569BB7F466BD}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Network Host –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Hyper-V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 Machine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 and Logging Machine</a:t>
                      </a:r>
                      <a:endParaRPr sz="1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0" y="31687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 Assessment</a:t>
            </a:r>
            <a:endParaRPr dirty="0"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564762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dirty="0"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076555376"/>
              </p:ext>
            </p:extLst>
          </p:nvPr>
        </p:nvGraphicFramePr>
        <p:xfrm>
          <a:off x="417455" y="942403"/>
          <a:ext cx="8362500" cy="3902560"/>
        </p:xfrm>
        <a:graphic>
          <a:graphicData uri="http://schemas.openxmlformats.org/drawingml/2006/table">
            <a:tbl>
              <a:tblPr>
                <a:noFill/>
                <a:tableStyleId>{7E423525-82A4-498F-AEC4-569BB7F466BD}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Vulnerability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CWE-548: Exposure of Information Through Directory Listing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directory structure is visible and accessible from a browser without any passwords.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try many attacks from this access, and some documents with sensitive data are carelessly left available from there.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Injection Vulnerability</a:t>
                      </a:r>
                      <a:endParaRPr sz="14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type of SQLI vulnerability potentially allows attackers to input malicious codes and queries from the browser search bar to the accessible directories.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may provide attackers access to the system and uncover credentials, and even deliver malicious payloads.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4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in plaintext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CWE-312: Cleartext Storage of Sensitive Information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CWE-256: Unprotected Storage of Credentials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CWE-522: Insufficiently Protected Credentials</a:t>
                      </a:r>
                      <a:endParaRPr lang="en-AU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printed in regular text and unprotected for the public to discover in the webserver. Usernames should never be provided to the public.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use usernames to direct </a:t>
                      </a: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attacks directly to those names, making </a:t>
                      </a: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attacks massively more efficient.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198680240"/>
              </p:ext>
            </p:extLst>
          </p:nvPr>
        </p:nvGraphicFramePr>
        <p:xfrm>
          <a:off x="410628" y="760196"/>
          <a:ext cx="8362500" cy="3872080"/>
        </p:xfrm>
        <a:graphic>
          <a:graphicData uri="http://schemas.openxmlformats.org/drawingml/2006/table">
            <a:tbl>
              <a:tblPr>
                <a:noFill/>
                <a:tableStyleId>{7E423525-82A4-498F-AEC4-569BB7F466BD}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Uploading of malicious script</a:t>
                      </a:r>
                      <a:endParaRPr lang="en-AU" sz="1400" b="0" i="1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CWE-434: Unrestricted Upload of File with Dangerous Type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enabled, allowing attackers to upload malicious script to the server.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Amongst many possible attacks, attackers can use this vulnerability to launch a reverse shell and gain access to the system.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Unencrypted documents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CWE-311: Missing Encryption of Sensitive Data</a:t>
                      </a:r>
                      <a:endParaRPr sz="11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Unencrypted text documents with sensitive data are openly viewable on the webserver.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Unencrypted text documents on the webserver provide usernames, job titles and the location of a hidden directory. Attackers can use this to quickly locate sensitive data and breach the system.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99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user names.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are identical to management staff names and can easily be discovered through Google Dorking.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accurate usernames makes </a:t>
                      </a: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attacks far more efficient; staff names can be added to a list for </a:t>
                      </a: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attacks. Usernames must be confidential and difficult to guess.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9150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6677</TotalTime>
  <Words>1937</Words>
  <Application>Microsoft Office PowerPoint</Application>
  <PresentationFormat>On-screen Show (16:9)</PresentationFormat>
  <Paragraphs>257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Roboto</vt:lpstr>
      <vt:lpstr>Roboto Black</vt:lpstr>
      <vt:lpstr>Roboto Light</vt:lpstr>
      <vt:lpstr>Roboto Medium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PowerPoint Presentation</vt:lpstr>
      <vt:lpstr>Red Team Security Assessment </vt:lpstr>
      <vt:lpstr>Recon: Describing the Target</vt:lpstr>
      <vt:lpstr>Vulnerability Assessment</vt:lpstr>
      <vt:lpstr>Vulnerability Assessment</vt:lpstr>
      <vt:lpstr>Vulnerability Assessment</vt:lpstr>
      <vt:lpstr>Vulnerability Assessment</vt:lpstr>
      <vt:lpstr>Vulnerability Assessment</vt:lpstr>
      <vt:lpstr>Vulnerability Assessment</vt:lpstr>
      <vt:lpstr>Exploitation: Directory Listing Vulnerability - CWE-548 </vt:lpstr>
      <vt:lpstr>PowerPoint Presentation</vt:lpstr>
      <vt:lpstr>Exploitation: Weak password - CWE-521</vt:lpstr>
      <vt:lpstr>PowerPoint Presentation</vt:lpstr>
      <vt:lpstr>PowerPoint Presentation</vt:lpstr>
      <vt:lpstr>Exploitation: Weak hash - CWE-759, CWE-916</vt:lpstr>
      <vt:lpstr>PowerPoint Presentation</vt:lpstr>
      <vt:lpstr>Exploitation: Uploading of malicioius script - CWE-434</vt:lpstr>
      <vt:lpstr>PowerPoint Presentation</vt:lpstr>
      <vt:lpstr>PowerPoint Presentation</vt:lpstr>
      <vt:lpstr>Blue Team Log Analysis and  Attack Characterization</vt:lpstr>
      <vt:lpstr> Analysis with Kibana: Identifying the Port Scan</vt:lpstr>
      <vt:lpstr> Analysis: Finding the Request for the Hidden Directory</vt:lpstr>
      <vt:lpstr> Analysis: Uncovering the Brute Force Attack</vt:lpstr>
      <vt:lpstr> 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Sam Geron</dc:creator>
  <cp:lastModifiedBy>Shamsul Chowdhury</cp:lastModifiedBy>
  <cp:revision>70</cp:revision>
  <dcterms:modified xsi:type="dcterms:W3CDTF">2022-06-10T08:14:37Z</dcterms:modified>
</cp:coreProperties>
</file>